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63" r:id="rId7"/>
    <p:sldId id="264" r:id="rId8"/>
    <p:sldId id="265" r:id="rId9"/>
    <p:sldId id="271" r:id="rId10"/>
    <p:sldId id="269" r:id="rId11"/>
    <p:sldId id="270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62" d="100"/>
          <a:sy n="62" d="100"/>
        </p:scale>
        <p:origin x="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svg>
</file>

<file path=ppt/media/image2.jpeg>
</file>

<file path=ppt/media/image3.jpe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CF3E-38C4-4366-8106-338CC2B97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6AC3D3-0853-4649-AE59-DCEA1C23D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92678-4642-4A94-B354-FB3ED091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661E3-933E-40EF-B50B-34C07C8DD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EF8CC-7DF5-4461-80E2-A9877F461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95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7A02B-6DC9-444F-9AF5-DBF9134D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A7768F-7F7C-40E6-8F86-8594B5F25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1E643-1071-4A0D-ACCF-B696CC52B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82EE3-8966-4BDC-9329-DB30016D5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EACE7-F0D0-4AC2-944C-C387A1A3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236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2FF3AB-F703-48E3-95C7-7E83CE4768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B08D6-2B5A-4669-9F29-92057B512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6ACCC-3E77-43A7-AADB-F49D5668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E9206-1278-4C0D-A366-79CF9085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4F4A2-ABDE-4333-9D0D-3599A4DDE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05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4C23-F273-46F0-9BFA-EA27098FD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47B16-B719-47DA-9371-297AF4DD9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DB39E-9F4F-4FCD-9E09-65315E6D0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7DE84-84D4-41E4-95D6-736E312D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3F9D1-E7C5-4F0B-B974-ECD481A12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760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4F8B1-9AA4-4605-938B-634F18A8E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4760C-9C82-4691-8CFD-6912DF018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4650B-8763-430D-ACEB-4B7B725F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CC306-6D95-4C86-AD79-DE70BF2E6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FFE7E-0073-4A34-A0C8-38FE1507C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84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6079-B236-43E9-B4F2-307B985B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C596A-0495-4B31-A2D6-BA5A695019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C5F8F-8465-41B0-9AFC-AFBBF82EE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6F0AC-494A-4CCB-B364-E462240C0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41B41-EDC1-45A8-A78C-D326E5AB2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8BBE9-E0F3-485C-B920-DE10E76E7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92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7030A-9A92-4EAE-8C32-04D7294B7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40399-C594-430C-B48F-E1E032864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256AEB-7C6E-4008-ADA9-605ABCDF7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015FEB-5DA1-44FB-B319-C3AE24F698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D63364-2BE9-4A41-A7F6-05B7F2111F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C69DD7-3020-4758-B517-3E0A99DC1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6B3E1E-04A1-4AE1-B7AF-27C076FF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DAA8C2-1F4E-44C0-8351-3742FE7DD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70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9995B-2FC3-4810-AEB2-31967694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7C4FB-F62D-486F-A981-11452F12A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CB514-2474-4629-A349-F3F41E72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2CE0D-88C7-499F-B4C1-94B8F514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86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8B900C-8DA0-4EBD-9F54-A008C3F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C50FA4-0EE1-4895-807F-3DB605800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86CC14-DD6B-47C6-8E6E-C9E60E99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79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8ACE5-F531-40BD-83F5-DFD0B1FCB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9A9A5-2571-4672-9625-39D9EA3E4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C2F00-4511-4138-9960-0F6E7B6B6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DFB9E-8998-4049-88F2-7261E1B02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E3939-A01F-4E2E-818B-C7B089CB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6893C-7D52-4BBB-95DD-5A3073DBD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95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6F1B6-D85D-458A-A706-FEF62FE33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9C9B04-6A4D-4DE0-9B1D-F298DE2AE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17C0E-7F09-4EC5-A080-4CA39FCFE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2BCD2-853B-4F54-8B47-1CE66ECB5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BA33A-FCFE-4A64-A447-85A28773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5125B-EC4A-4F83-8631-ECC4077B2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109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2A35D6-ED67-435A-A941-522574286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60E86-ECDD-4059-9EEA-E5C3034C7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8653F-04F0-423D-BCDE-53B437FA8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1BD08-DC6F-4937-8A08-5EBF53ACA2B5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971B8-2871-4E72-926F-12632DB4F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37296-E67A-40E9-AE37-02872EF0C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4B3ED-7852-4237-8D89-B8D0F4AE84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48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1C84A-B65E-4453-A6F1-B83A8AF2F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278" y="2133668"/>
            <a:ext cx="9910296" cy="2590027"/>
          </a:xfrm>
        </p:spPr>
        <p:txBody>
          <a:bodyPr anchor="t">
            <a:normAutofit/>
          </a:bodyPr>
          <a:lstStyle/>
          <a:p>
            <a:pPr algn="l"/>
            <a:r>
              <a:rPr lang="en-GB" sz="44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FYP5: Object Detection, Tracking and Suspicious Activity Recognition for Maritime Surveillance using Thermal Vision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E8469-6E70-4298-B30F-3FA3C0D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en-US" sz="3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Weekly Tasks</a:t>
            </a:r>
            <a:endParaRPr lang="en-GB" sz="36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A7431-D721-495C-A2F8-972ABEC07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306937"/>
            <a:ext cx="10308771" cy="3677123"/>
          </a:xfrm>
        </p:spPr>
        <p:txBody>
          <a:bodyPr anchor="ctr">
            <a:noAutofit/>
          </a:bodyPr>
          <a:lstStyle/>
          <a:p>
            <a:r>
              <a:rPr lang="en-US" sz="2200" dirty="0"/>
              <a:t>Object Detection</a:t>
            </a:r>
          </a:p>
          <a:p>
            <a:pPr lvl="1"/>
            <a:r>
              <a:rPr lang="en-US" sz="2200" dirty="0"/>
              <a:t>To detect objects using transfer learning in Thermal Images provided by FLIR Dataset.</a:t>
            </a:r>
          </a:p>
          <a:p>
            <a:pPr lvl="1"/>
            <a:r>
              <a:rPr lang="en-US" sz="2200" dirty="0"/>
              <a:t>To detect objects by training object detection models from scratch. </a:t>
            </a:r>
          </a:p>
          <a:p>
            <a:r>
              <a:rPr lang="en-US" sz="2200" dirty="0"/>
              <a:t>Literature Review on Activity Recognition</a:t>
            </a:r>
          </a:p>
          <a:p>
            <a:pPr lvl="1"/>
            <a:r>
              <a:rPr lang="en-US" sz="2200" dirty="0"/>
              <a:t>Statistical Models</a:t>
            </a:r>
          </a:p>
          <a:p>
            <a:r>
              <a:rPr lang="en-US" sz="2200" dirty="0"/>
              <a:t>Literature Review on Suspicious Activity Identification</a:t>
            </a:r>
          </a:p>
          <a:p>
            <a:r>
              <a:rPr lang="en-US" sz="2200" dirty="0"/>
              <a:t>Stabilization</a:t>
            </a:r>
          </a:p>
          <a:p>
            <a:pPr lvl="1"/>
            <a:r>
              <a:rPr lang="en-US" sz="2200" dirty="0"/>
              <a:t>Mechanical stabilization</a:t>
            </a:r>
          </a:p>
          <a:p>
            <a:pPr lvl="1"/>
            <a:r>
              <a:rPr lang="en-US" sz="2200" dirty="0"/>
              <a:t>Digital Video stabilization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5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12BC-7140-493F-AD50-AA659D789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62272"/>
            <a:ext cx="10506456" cy="11978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 Detection – Transfer Learning FRCN</a:t>
            </a:r>
          </a:p>
        </p:txBody>
      </p:sp>
      <p:pic>
        <p:nvPicPr>
          <p:cNvPr id="5" name="Picture 4" descr="A picture containing outdoor, road, building, street&#10;&#10;Description automatically generated">
            <a:extLst>
              <a:ext uri="{FF2B5EF4-FFF2-40B4-BE49-F238E27FC236}">
                <a16:creationId xmlns:a16="http://schemas.microsoft.com/office/drawing/2014/main" id="{3785C28E-1F1B-4242-8E5D-1CD9BABD67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4" r="-4" b="-4"/>
          <a:stretch/>
        </p:blipFill>
        <p:spPr>
          <a:xfrm>
            <a:off x="283492" y="260020"/>
            <a:ext cx="3721608" cy="3997590"/>
          </a:xfrm>
          <a:prstGeom prst="rect">
            <a:avLst/>
          </a:prstGeom>
        </p:spPr>
      </p:pic>
      <p:pic>
        <p:nvPicPr>
          <p:cNvPr id="11" name="Picture 10" descr="A sign on the side of a road&#10;&#10;Description automatically generated">
            <a:extLst>
              <a:ext uri="{FF2B5EF4-FFF2-40B4-BE49-F238E27FC236}">
                <a16:creationId xmlns:a16="http://schemas.microsoft.com/office/drawing/2014/main" id="{D35D4DE7-49C5-48CE-B496-D89FAD3B06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4" r="-4" b="-4"/>
          <a:stretch/>
        </p:blipFill>
        <p:spPr>
          <a:xfrm>
            <a:off x="4233672" y="260020"/>
            <a:ext cx="3721608" cy="3997590"/>
          </a:xfrm>
          <a:prstGeom prst="rect">
            <a:avLst/>
          </a:prstGeom>
        </p:spPr>
      </p:pic>
      <p:pic>
        <p:nvPicPr>
          <p:cNvPr id="7" name="Picture 6" descr="A picture containing road, outdoor, building, sitting&#10;&#10;Description automatically generated">
            <a:extLst>
              <a:ext uri="{FF2B5EF4-FFF2-40B4-BE49-F238E27FC236}">
                <a16:creationId xmlns:a16="http://schemas.microsoft.com/office/drawing/2014/main" id="{158625C7-53DB-4385-B902-24B6E6C854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24" r="-4" b="-4"/>
          <a:stretch/>
        </p:blipFill>
        <p:spPr>
          <a:xfrm>
            <a:off x="8186900" y="260020"/>
            <a:ext cx="3721608" cy="399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36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12BC-7140-493F-AD50-AA659D789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60383"/>
            <a:ext cx="10509504" cy="1193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 Detection – Transfer Learning </a:t>
            </a:r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SSD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close up of a street&#10;&#10;Description automatically generated">
            <a:extLst>
              <a:ext uri="{FF2B5EF4-FFF2-40B4-BE49-F238E27FC236}">
                <a16:creationId xmlns:a16="http://schemas.microsoft.com/office/drawing/2014/main" id="{74A9F102-20DE-4924-8EC2-B0C838F2E2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3" r="-2" b="8124"/>
          <a:stretch/>
        </p:blipFill>
        <p:spPr>
          <a:xfrm>
            <a:off x="250182" y="220253"/>
            <a:ext cx="5738492" cy="4081291"/>
          </a:xfrm>
          <a:prstGeom prst="rect">
            <a:avLst/>
          </a:prstGeom>
        </p:spPr>
      </p:pic>
      <p:pic>
        <p:nvPicPr>
          <p:cNvPr id="8" name="Picture 7" descr="An empty road with a building in the background&#10;&#10;Description automatically generated">
            <a:extLst>
              <a:ext uri="{FF2B5EF4-FFF2-40B4-BE49-F238E27FC236}">
                <a16:creationId xmlns:a16="http://schemas.microsoft.com/office/drawing/2014/main" id="{FEBA9C5C-AB9D-4457-96F6-631B4DA3EB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1097"/>
          <a:stretch/>
        </p:blipFill>
        <p:spPr>
          <a:xfrm>
            <a:off x="6203325" y="220252"/>
            <a:ext cx="5738491" cy="408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82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0B8DCBA-FEED-46EF-A140-35B904015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E8469-6E70-4298-B30F-3FA3C0D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 fontScale="90000"/>
          </a:bodyPr>
          <a:lstStyle/>
          <a:p>
            <a:r>
              <a:rPr lang="en-US" sz="3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Literature Review – Activity Recognition</a:t>
            </a:r>
            <a:endParaRPr lang="en-GB" sz="36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A7431-D721-495C-A2F8-972ABEC07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306937"/>
            <a:ext cx="10308771" cy="3677123"/>
          </a:xfrm>
        </p:spPr>
        <p:txBody>
          <a:bodyPr anchor="t">
            <a:normAutofit/>
          </a:bodyPr>
          <a:lstStyle/>
          <a:p>
            <a:pPr algn="just"/>
            <a:r>
              <a:rPr lang="en-US" sz="2200" dirty="0"/>
              <a:t>Human Activity Recognition in Thermal Infrared Imagery - Computer Vision and Pattern Recognition, 2005</a:t>
            </a:r>
          </a:p>
          <a:p>
            <a:pPr lvl="1" algn="just"/>
            <a:r>
              <a:rPr lang="en-US" sz="2200" dirty="0"/>
              <a:t>Human motion detection and silhouette extraction, Spatiotemporal representation, Gait Energy Image (GEI) for repetitive activity recognition, Statistical approach to extract features from GEI for activity recognition.</a:t>
            </a:r>
          </a:p>
          <a:p>
            <a:pPr lvl="1" algn="just"/>
            <a:r>
              <a:rPr lang="en-US" sz="2200" dirty="0"/>
              <a:t>Why use GEI? – GEI targets specific repetitive activity representation. Also GEI is less sensitive to silhouette noise in individual frames.</a:t>
            </a:r>
          </a:p>
          <a:p>
            <a:pPr lvl="1" algn="just"/>
            <a:r>
              <a:rPr lang="en-US" sz="2200" dirty="0"/>
              <a:t>FLIR Long Range camera</a:t>
            </a:r>
          </a:p>
          <a:p>
            <a:pPr algn="just"/>
            <a:r>
              <a:rPr lang="en-US" sz="2200" dirty="0"/>
              <a:t>Thermal image analysis for anxiety detection – Image Processing, IEEE International Conference 2001</a:t>
            </a:r>
          </a:p>
          <a:p>
            <a:pPr algn="just"/>
            <a:endParaRPr lang="en-US" sz="22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78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82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E8469-6E70-4298-B30F-3FA3C0D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Mechanical Stabilization</a:t>
            </a:r>
            <a:endParaRPr lang="en-US" sz="4000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92" name="Rectangle 84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8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3AF4A4-6DCA-4F7F-8827-05DDA1946670}"/>
              </a:ext>
            </a:extLst>
          </p:cNvPr>
          <p:cNvSpPr txBox="1"/>
          <p:nvPr/>
        </p:nvSpPr>
        <p:spPr>
          <a:xfrm>
            <a:off x="793661" y="2599509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Works for long range images where digital stabilization fails.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vessel on the open ocean will experience a lot of movement, but again that movement is a different type than what would be experienced on a tower or off-road vehicle. Cameras mounted to marine vessels require different levels of gyro stabilization depending on the size of the vessel and the camera’s field of view.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/>
          </a:p>
        </p:txBody>
      </p:sp>
      <p:pic>
        <p:nvPicPr>
          <p:cNvPr id="10" name="Content Placeholder 3" descr="A close up of a logo&#10;&#10;Description automatically generated">
            <a:extLst>
              <a:ext uri="{FF2B5EF4-FFF2-40B4-BE49-F238E27FC236}">
                <a16:creationId xmlns:a16="http://schemas.microsoft.com/office/drawing/2014/main" id="{A375355E-B5B0-4CA3-A8A7-5C9DC5DAE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532" y="3387771"/>
            <a:ext cx="5150277" cy="1907211"/>
          </a:xfrm>
          <a:prstGeom prst="rect">
            <a:avLst/>
          </a:prstGeom>
        </p:spPr>
      </p:pic>
      <p:sp>
        <p:nvSpPr>
          <p:cNvPr id="94" name="Rectangle 88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67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E8469-6E70-4298-B30F-3FA3C0D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36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Digital Video Stabilization</a:t>
            </a:r>
            <a:br>
              <a:rPr lang="en-US" sz="36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</a:br>
            <a:r>
              <a:rPr lang="en-US" sz="24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1. Video Stabilization Using Point Feature Matching</a:t>
            </a:r>
            <a:endParaRPr lang="en-US" sz="3600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Stabilization (online-video-cutter.com)" descr="A group of people standing in a room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B14CAA46-7BB1-4CD6-874B-713B73F9B4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726" y="3244814"/>
            <a:ext cx="5799273" cy="19282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3AF4A4-6DCA-4F7F-8827-05DDA1946670}"/>
              </a:ext>
            </a:extLst>
          </p:cNvPr>
          <p:cNvSpPr txBox="1"/>
          <p:nvPr/>
        </p:nvSpPr>
        <p:spPr>
          <a:xfrm>
            <a:off x="6406429" y="2389218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Pros</a:t>
            </a:r>
            <a:r>
              <a:rPr lang="en-US"/>
              <a:t>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This method provides exceptionally good stability against low-frequency jitteriness(</a:t>
            </a:r>
            <a:r>
              <a:rPr lang="en-US" i="1"/>
              <a:t>slower vibrations</a:t>
            </a:r>
            <a:r>
              <a:rPr lang="en-US"/>
              <a:t>).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This method can process in real-time and thus ideal for real-time applications.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This method is good against zooming(scaling) jitter in the video.</a:t>
            </a:r>
          </a:p>
          <a:p>
            <a:r>
              <a:rPr lang="en-US" b="1"/>
              <a:t>Cons</a:t>
            </a:r>
            <a:r>
              <a:rPr lang="en-US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This method performed poorly against high-frequency vibrations.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This method is also not good with Rolling Shutter distortions.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1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E8469-6E70-4298-B30F-3FA3C0D5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Digital Video Stabilization</a:t>
            </a:r>
            <a:br>
              <a:rPr lang="en-US" sz="32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2. </a:t>
            </a:r>
            <a:r>
              <a:rPr lang="en-US" sz="2200" kern="1200" dirty="0" err="1">
                <a:solidFill>
                  <a:schemeClr val="tx1"/>
                </a:solidFill>
                <a:latin typeface="+mn-lt"/>
                <a:ea typeface="+mj-ea"/>
                <a:cs typeface="+mj-cs"/>
              </a:rPr>
              <a:t>MeshFlow</a:t>
            </a:r>
            <a:r>
              <a:rPr lang="en-US" sz="2200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 Controlled Video Stabilization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mesh">
            <a:hlinkClick r:id="" action="ppaction://media"/>
            <a:extLst>
              <a:ext uri="{FF2B5EF4-FFF2-40B4-BE49-F238E27FC236}">
                <a16:creationId xmlns:a16="http://schemas.microsoft.com/office/drawing/2014/main" id="{9B6D4787-772E-49C6-8E84-4EDCC4CE0D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295" y="3525603"/>
            <a:ext cx="5150277" cy="17124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3AF4A4-6DCA-4F7F-8827-05DDA1946670}"/>
              </a:ext>
            </a:extLst>
          </p:cNvPr>
          <p:cNvSpPr txBox="1"/>
          <p:nvPr/>
        </p:nvSpPr>
        <p:spPr>
          <a:xfrm>
            <a:off x="6406429" y="2599509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Pros</a:t>
            </a:r>
            <a:r>
              <a:rPr lang="en-US" sz="1600" dirty="0"/>
              <a:t>: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method provide excellent stability against high-frequency perturbations and Rolling Shutter distortions.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method performed exceptionally well against low-quality video footage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method highly robust to the different type of camera motions and scene types.</a:t>
            </a:r>
            <a:endParaRPr lang="en-US" sz="16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Cons</a:t>
            </a:r>
            <a:r>
              <a:rPr lang="en-US" sz="1600" dirty="0"/>
              <a:t>: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method requires very high computational power to work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method is also non-ideal for real-time performance</a:t>
            </a:r>
            <a:endParaRPr lang="en-US" sz="16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7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282CE-C91D-4EE9-ADD4-7A5A06DF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US" sz="4800">
                <a:latin typeface="+mn-lt"/>
              </a:rPr>
              <a:t>Tasks for next week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Graphic 6" descr="Checkmark">
            <a:extLst>
              <a:ext uri="{FF2B5EF4-FFF2-40B4-BE49-F238E27FC236}">
                <a16:creationId xmlns:a16="http://schemas.microsoft.com/office/drawing/2014/main" id="{1640E1AC-E370-4024-9923-C5B61466C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3311" y="2524715"/>
            <a:ext cx="3714244" cy="37142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0BA-340F-45C7-983A-4325B7A9A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429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/>
              <a:t>Continuation of the object detection model</a:t>
            </a:r>
          </a:p>
          <a:p>
            <a:r>
              <a:rPr lang="en-US" sz="2000"/>
              <a:t>POC level of horizon detection</a:t>
            </a:r>
          </a:p>
          <a:p>
            <a:r>
              <a:rPr lang="en-US" sz="2000"/>
              <a:t>Go through mechanical stabilization – ISP</a:t>
            </a:r>
          </a:p>
          <a:p>
            <a:r>
              <a:rPr lang="en-US" sz="2000"/>
              <a:t>Literature review of Suspicious Activity Recognition</a:t>
            </a:r>
          </a:p>
          <a:p>
            <a:r>
              <a:rPr lang="en-US" sz="2000"/>
              <a:t>Contact FLIR regarding thermal dataset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1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826D7B2BF6F94384C38F57CA877935" ma:contentTypeVersion="4" ma:contentTypeDescription="Create a new document." ma:contentTypeScope="" ma:versionID="ccbe81036f4ec987fba4d97e58816a65">
  <xsd:schema xmlns:xsd="http://www.w3.org/2001/XMLSchema" xmlns:xs="http://www.w3.org/2001/XMLSchema" xmlns:p="http://schemas.microsoft.com/office/2006/metadata/properties" xmlns:ns3="00f16f53-23e4-41b6-816f-77c28783ff04" targetNamespace="http://schemas.microsoft.com/office/2006/metadata/properties" ma:root="true" ma:fieldsID="19efbc2330eb044802c9e122c0f753f4" ns3:_="">
    <xsd:import namespace="00f16f53-23e4-41b6-816f-77c28783ff0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f16f53-23e4-41b6-816f-77c28783ff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6083E22-EE81-4448-8C2D-4A9ED7A032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f16f53-23e4-41b6-816f-77c28783ff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108022-EF9D-4812-A581-FAA82C5BFC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6FFD33-C474-443E-8990-447885CC41C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Office PowerPoint</Application>
  <PresentationFormat>Widescreen</PresentationFormat>
  <Paragraphs>45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FYP5: Object Detection, Tracking and Suspicious Activity Recognition for Maritime Surveillance using Thermal Vision</vt:lpstr>
      <vt:lpstr>Weekly Tasks</vt:lpstr>
      <vt:lpstr>Object Detection – Transfer Learning FRCN</vt:lpstr>
      <vt:lpstr>Object Detection – Transfer Learning SSD</vt:lpstr>
      <vt:lpstr>Literature Review – Activity Recognition</vt:lpstr>
      <vt:lpstr>Mechanical Stabilization</vt:lpstr>
      <vt:lpstr>Digital Video Stabilization 1. Video Stabilization Using Point Feature Matching</vt:lpstr>
      <vt:lpstr>Digital Video Stabilization 2. MeshFlow Controlled Video Stabilization</vt:lpstr>
      <vt:lpstr>Tasks for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FYP5: Object Detection, Tracking and Suspicious Activity Recognition for Maritime Surveillance using Thermal Vision</dc:title>
  <dc:creator>Sachira Karunasena</dc:creator>
  <cp:lastModifiedBy>Sachira Karunasena</cp:lastModifiedBy>
  <cp:revision>1</cp:revision>
  <dcterms:created xsi:type="dcterms:W3CDTF">2020-03-18T17:50:32Z</dcterms:created>
  <dcterms:modified xsi:type="dcterms:W3CDTF">2020-03-18T17:50:36Z</dcterms:modified>
</cp:coreProperties>
</file>